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373" r:id="rId2"/>
    <p:sldId id="392" r:id="rId3"/>
    <p:sldId id="390" r:id="rId4"/>
    <p:sldId id="322" r:id="rId5"/>
    <p:sldId id="377" r:id="rId6"/>
    <p:sldId id="388" r:id="rId7"/>
    <p:sldId id="323" r:id="rId8"/>
    <p:sldId id="379" r:id="rId9"/>
    <p:sldId id="382" r:id="rId10"/>
    <p:sldId id="380" r:id="rId11"/>
    <p:sldId id="381" r:id="rId12"/>
    <p:sldId id="391" r:id="rId13"/>
    <p:sldId id="393" r:id="rId14"/>
    <p:sldId id="394" r:id="rId15"/>
    <p:sldId id="305" r:id="rId16"/>
    <p:sldId id="306" r:id="rId17"/>
    <p:sldId id="308" r:id="rId18"/>
    <p:sldId id="383" r:id="rId19"/>
    <p:sldId id="384" r:id="rId20"/>
    <p:sldId id="385" r:id="rId21"/>
    <p:sldId id="386" r:id="rId22"/>
    <p:sldId id="389" r:id="rId23"/>
    <p:sldId id="387" r:id="rId24"/>
    <p:sldId id="374" r:id="rId25"/>
    <p:sldId id="3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99B3B-5CAC-4127-9255-2DC54F17C89E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176B7-7654-485E-AE5C-7ACD583DF0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109C2C-0305-4AF1-BA0D-4B093AF4078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org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57200" y="762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533400" y="4876800"/>
            <a:ext cx="8610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2057400" y="2590800"/>
            <a:ext cx="510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b="1" dirty="0"/>
              <a:t>White-box Testing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1000" y="16764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pPr lvl="0"/>
            <a:r>
              <a:rPr lang="en-US" b="1" dirty="0"/>
              <a:t>Black-box testing</a:t>
            </a:r>
          </a:p>
        </p:txBody>
      </p:sp>
      <p:pic>
        <p:nvPicPr>
          <p:cNvPr id="4" name="Picture 2" descr="http://www.ltp.lv/cd/EN/www.innosupport.net/webhelp/wso/user/firma_3/3_1_black_box_method0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83058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239000" cy="146304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</a:rPr>
              <a:t>Software Testing lifecycle - Phases</a:t>
            </a:r>
            <a:br>
              <a:rPr lang="en-US" b="1" dirty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1600200"/>
            <a:ext cx="9067800" cy="4525963"/>
          </a:xfrm>
        </p:spPr>
        <p:txBody>
          <a:bodyPr>
            <a:normAutofit fontScale="92500" lnSpcReduction="10000"/>
          </a:bodyPr>
          <a:lstStyle/>
          <a:p>
            <a:pPr marL="2344738" lvl="4" indent="-515938">
              <a:buSzPct val="125000"/>
              <a:buFontTx/>
              <a:buChar char="•"/>
              <a:tabLst>
                <a:tab pos="457200" algn="l"/>
              </a:tabLst>
            </a:pPr>
            <a:r>
              <a:rPr lang="en-US" sz="3200" dirty="0">
                <a:latin typeface="Times New Roman" pitchFamily="18" charset="0"/>
              </a:rPr>
              <a:t>Requirements study</a:t>
            </a:r>
          </a:p>
          <a:p>
            <a:pPr marL="2344738" lvl="4" indent="-515938">
              <a:buSzPct val="125000"/>
              <a:tabLst>
                <a:tab pos="457200" algn="l"/>
              </a:tabLst>
            </a:pPr>
            <a:endParaRPr lang="en-US" sz="3200" dirty="0">
              <a:latin typeface="Times New Roman" pitchFamily="18" charset="0"/>
            </a:endParaRPr>
          </a:p>
          <a:p>
            <a:pPr marL="2344738" lvl="4" indent="-515938">
              <a:buSzPct val="125000"/>
              <a:buFontTx/>
              <a:buChar char="•"/>
              <a:tabLst>
                <a:tab pos="457200" algn="l"/>
              </a:tabLst>
            </a:pPr>
            <a:r>
              <a:rPr lang="en-US" sz="3200" dirty="0">
                <a:latin typeface="Times New Roman" pitchFamily="18" charset="0"/>
              </a:rPr>
              <a:t>Test Case Design and Development</a:t>
            </a:r>
          </a:p>
          <a:p>
            <a:pPr marL="2344738" lvl="4" indent="-515938">
              <a:buSzPct val="125000"/>
              <a:tabLst>
                <a:tab pos="457200" algn="l"/>
              </a:tabLst>
            </a:pPr>
            <a:endParaRPr lang="en-US" sz="3200" dirty="0">
              <a:latin typeface="Times New Roman" pitchFamily="18" charset="0"/>
            </a:endParaRPr>
          </a:p>
          <a:p>
            <a:pPr marL="2344738" lvl="4" indent="-515938">
              <a:buSzPct val="125000"/>
              <a:buFontTx/>
              <a:buChar char="•"/>
              <a:tabLst>
                <a:tab pos="457200" algn="l"/>
              </a:tabLst>
            </a:pPr>
            <a:r>
              <a:rPr lang="en-US" sz="3200" dirty="0">
                <a:latin typeface="Times New Roman" pitchFamily="18" charset="0"/>
              </a:rPr>
              <a:t>Test Execution</a:t>
            </a:r>
          </a:p>
          <a:p>
            <a:pPr marL="2344738" lvl="4" indent="-515938">
              <a:buSzPct val="125000"/>
              <a:tabLst>
                <a:tab pos="457200" algn="l"/>
              </a:tabLst>
            </a:pPr>
            <a:endParaRPr lang="en-US" sz="3200" dirty="0">
              <a:latin typeface="Times New Roman" pitchFamily="18" charset="0"/>
            </a:endParaRPr>
          </a:p>
          <a:p>
            <a:pPr marL="2344738" lvl="4" indent="-515938">
              <a:buSzPct val="125000"/>
              <a:buFontTx/>
              <a:buChar char="•"/>
              <a:tabLst>
                <a:tab pos="457200" algn="l"/>
              </a:tabLst>
            </a:pPr>
            <a:r>
              <a:rPr lang="en-US" sz="3200" dirty="0">
                <a:latin typeface="Times New Roman" pitchFamily="18" charset="0"/>
              </a:rPr>
              <a:t>Test Closure</a:t>
            </a:r>
          </a:p>
          <a:p>
            <a:pPr marL="2344738" lvl="4" indent="-515938">
              <a:buSzPct val="125000"/>
              <a:tabLst>
                <a:tab pos="457200" algn="l"/>
              </a:tabLst>
            </a:pPr>
            <a:endParaRPr lang="en-US" sz="3200" dirty="0">
              <a:latin typeface="Times New Roman" pitchFamily="18" charset="0"/>
            </a:endParaRPr>
          </a:p>
          <a:p>
            <a:pPr marL="2344738" lvl="4" indent="-515938">
              <a:buSzPct val="125000"/>
              <a:buFontTx/>
              <a:buChar char="•"/>
              <a:tabLst>
                <a:tab pos="457200" algn="l"/>
              </a:tabLst>
            </a:pPr>
            <a:r>
              <a:rPr lang="en-US" sz="3200" dirty="0">
                <a:latin typeface="Times New Roman" pitchFamily="18" charset="0"/>
              </a:rPr>
              <a:t>Test Process Analysis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Requirements study</a:t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Times New Roman" pitchFamily="18" charset="0"/>
              </a:rPr>
              <a:t>Testing Cycle starts with the study of client’s requirements.</a:t>
            </a:r>
          </a:p>
          <a:p>
            <a:pPr>
              <a:lnSpc>
                <a:spcPct val="80000"/>
              </a:lnSpc>
            </a:pPr>
            <a:endParaRPr lang="en-US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Times New Roman" pitchFamily="18" charset="0"/>
              </a:rPr>
              <a:t>Understanding of the requirements is very essential for testing the product.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Analysis &amp; Planning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Clr>
                <a:schemeClr val="tx1"/>
              </a:buClr>
            </a:pPr>
            <a:r>
              <a:rPr lang="en-US" sz="3200" dirty="0">
                <a:latin typeface="Times New Roman" pitchFamily="18" charset="0"/>
              </a:rPr>
              <a:t>Test objective and coverage</a:t>
            </a:r>
          </a:p>
          <a:p>
            <a:pPr lvl="2">
              <a:buClr>
                <a:schemeClr val="tx1"/>
              </a:buClr>
            </a:pPr>
            <a:r>
              <a:rPr lang="en-US" sz="3200" dirty="0">
                <a:latin typeface="Times New Roman" pitchFamily="18" charset="0"/>
              </a:rPr>
              <a:t>Overall schedule</a:t>
            </a:r>
          </a:p>
          <a:p>
            <a:pPr lvl="2">
              <a:buClr>
                <a:schemeClr val="tx1"/>
              </a:buClr>
            </a:pPr>
            <a:r>
              <a:rPr lang="en-US" sz="3200" dirty="0">
                <a:latin typeface="Times New Roman" pitchFamily="18" charset="0"/>
              </a:rPr>
              <a:t>Standards and Methodologies</a:t>
            </a:r>
          </a:p>
          <a:p>
            <a:pPr lvl="2">
              <a:buClr>
                <a:schemeClr val="tx1"/>
              </a:buClr>
            </a:pPr>
            <a:r>
              <a:rPr lang="en-US" sz="3200" dirty="0">
                <a:latin typeface="Times New Roman" pitchFamily="18" charset="0"/>
              </a:rPr>
              <a:t>Resources required, including necessary training</a:t>
            </a:r>
          </a:p>
          <a:p>
            <a:pPr lvl="2">
              <a:buClr>
                <a:schemeClr val="tx1"/>
              </a:buClr>
            </a:pPr>
            <a:r>
              <a:rPr lang="en-US" sz="3200" dirty="0">
                <a:latin typeface="Times New Roman" pitchFamily="18" charset="0"/>
              </a:rPr>
              <a:t>Roles and responsibilities of the team members</a:t>
            </a:r>
          </a:p>
          <a:p>
            <a:pPr lvl="2">
              <a:buClr>
                <a:schemeClr val="tx1"/>
              </a:buClr>
            </a:pPr>
            <a:r>
              <a:rPr lang="en-US" sz="3200" dirty="0">
                <a:latin typeface="Times New Roman" pitchFamily="18" charset="0"/>
              </a:rPr>
              <a:t>Tools used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600" b="1" dirty="0">
                <a:latin typeface="+mj-lt"/>
              </a:rPr>
              <a:t>Test Case Design and Development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3600" b="1" dirty="0">
              <a:solidFill>
                <a:srgbClr val="FF9900"/>
              </a:solidFill>
              <a:latin typeface="Times New Roman" pitchFamily="18" charset="0"/>
            </a:endParaRP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Component Identification</a:t>
            </a: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Test Specification Design</a:t>
            </a: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Test Specification Review</a:t>
            </a:r>
          </a:p>
          <a:p>
            <a:pPr lvl="3">
              <a:lnSpc>
                <a:spcPct val="80000"/>
              </a:lnSpc>
            </a:pPr>
            <a:endParaRPr lang="en-US" sz="36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600" b="1" dirty="0">
                <a:latin typeface="+mj-lt"/>
              </a:rPr>
              <a:t>Test Execution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3600" b="1" dirty="0">
              <a:solidFill>
                <a:srgbClr val="FF9900"/>
              </a:solidFill>
              <a:latin typeface="Times New Roman" pitchFamily="18" charset="0"/>
            </a:endParaRP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Code Review</a:t>
            </a: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Test execution and evaluation</a:t>
            </a: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Performance and simulation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839200" cy="55626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600" b="1" dirty="0">
                <a:latin typeface="+mj-lt"/>
              </a:rPr>
              <a:t>Test Closure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b="1" dirty="0">
              <a:solidFill>
                <a:srgbClr val="FF9900"/>
              </a:solidFill>
              <a:latin typeface="Times New Roman" pitchFamily="18" charset="0"/>
            </a:endParaRP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Test summary report</a:t>
            </a: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Project De-brief</a:t>
            </a: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Project Documentation</a:t>
            </a:r>
          </a:p>
          <a:p>
            <a:pPr lvl="3">
              <a:lnSpc>
                <a:spcPct val="80000"/>
              </a:lnSpc>
            </a:pPr>
            <a:endParaRPr lang="en-US" sz="32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600" b="1" dirty="0">
                <a:latin typeface="+mj-lt"/>
              </a:rPr>
              <a:t>Test Process Analysis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dirty="0">
              <a:solidFill>
                <a:srgbClr val="FF99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		Analysis done on the reports and improving the application’s performance by implementing new technology and additional features.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1"/>
            <a:ext cx="8229600" cy="609600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Testing Levels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8686800" cy="4144963"/>
          </a:xfrm>
        </p:spPr>
        <p:txBody>
          <a:bodyPr/>
          <a:lstStyle/>
          <a:p>
            <a:pPr marL="1023938" indent="463550">
              <a:buClr>
                <a:schemeClr val="tx1"/>
              </a:buClr>
              <a:buFontTx/>
              <a:buChar char="•"/>
            </a:pPr>
            <a:r>
              <a:rPr lang="en-US" dirty="0">
                <a:latin typeface="Times New Roman" pitchFamily="18" charset="0"/>
              </a:rPr>
              <a:t>Unit testing</a:t>
            </a:r>
          </a:p>
          <a:p>
            <a:pPr marL="1023938" indent="463550">
              <a:buClr>
                <a:schemeClr val="tx1"/>
              </a:buClr>
              <a:buFontTx/>
              <a:buChar char="•"/>
            </a:pPr>
            <a:r>
              <a:rPr lang="en-US" dirty="0">
                <a:latin typeface="Times New Roman" pitchFamily="18" charset="0"/>
              </a:rPr>
              <a:t>Integration testing </a:t>
            </a:r>
          </a:p>
          <a:p>
            <a:pPr marL="1023938" indent="463550">
              <a:buClr>
                <a:schemeClr val="tx1"/>
              </a:buClr>
              <a:buFontTx/>
              <a:buChar char="•"/>
            </a:pPr>
            <a:r>
              <a:rPr lang="en-US" dirty="0">
                <a:latin typeface="Times New Roman" pitchFamily="18" charset="0"/>
              </a:rPr>
              <a:t>System testing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/>
          <a:lstStyle/>
          <a:p>
            <a:pPr marL="1023938" indent="463550">
              <a:buClr>
                <a:schemeClr val="tx1"/>
              </a:buClr>
            </a:pPr>
            <a:r>
              <a:rPr lang="en-US" b="1" dirty="0"/>
              <a:t>Unit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Clr>
                <a:schemeClr val="hlink"/>
              </a:buClr>
              <a:buSzPct val="70000"/>
              <a:buFontTx/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Tests each module individually.</a:t>
            </a: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Clr>
                <a:schemeClr val="hlink"/>
              </a:buClr>
              <a:buSzPct val="70000"/>
              <a:buFontTx/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Follows a white box testing (Logic of the program).</a:t>
            </a: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Clr>
                <a:schemeClr val="hlink"/>
              </a:buClr>
              <a:buSzPct val="70000"/>
              <a:buFontTx/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Done by developers.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23938" indent="463550">
              <a:buClr>
                <a:schemeClr val="tx1"/>
              </a:buClr>
            </a:pPr>
            <a:r>
              <a:rPr lang="en-US" b="1" dirty="0"/>
              <a:t>Integration testing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Once all the modules have been unit tested, integration  testing is performed.</a:t>
            </a:r>
          </a:p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It is systematic testing.</a:t>
            </a:r>
          </a:p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Produce tests to identify errors associated with interfacing.</a:t>
            </a:r>
          </a:p>
          <a:p>
            <a:pPr>
              <a:buNone/>
              <a:defRPr/>
            </a:pPr>
            <a:r>
              <a:rPr lang="en-US" dirty="0">
                <a:solidFill>
                  <a:srgbClr val="FF9900"/>
                </a:solidFill>
                <a:latin typeface="Times New Roman" pitchFamily="18" charset="0"/>
              </a:rPr>
              <a:t>              </a:t>
            </a:r>
            <a:r>
              <a:rPr lang="en-US" sz="2800" b="1" dirty="0">
                <a:latin typeface="Times New Roman" pitchFamily="18" charset="0"/>
              </a:rPr>
              <a:t>Types:</a:t>
            </a:r>
            <a:r>
              <a:rPr lang="en-US" dirty="0">
                <a:solidFill>
                  <a:srgbClr val="FF9900"/>
                </a:solidFill>
                <a:latin typeface="Times New Roman" pitchFamily="18" charset="0"/>
              </a:rPr>
              <a:t> </a:t>
            </a:r>
          </a:p>
          <a:p>
            <a:pPr lvl="4">
              <a:buClr>
                <a:schemeClr val="accent4"/>
              </a:buClr>
              <a:buBlip>
                <a:blip r:embed="rId3"/>
              </a:buBlip>
              <a:defRPr/>
            </a:pPr>
            <a:r>
              <a:rPr lang="en-US" sz="2600" dirty="0">
                <a:latin typeface="Times New Roman" pitchFamily="18" charset="0"/>
              </a:rPr>
              <a:t>   Big Bang Integration testing</a:t>
            </a:r>
          </a:p>
          <a:p>
            <a:pPr lvl="4">
              <a:buClr>
                <a:schemeClr val="accent4"/>
              </a:buClr>
              <a:buBlip>
                <a:blip r:embed="rId3"/>
              </a:buBlip>
              <a:defRPr/>
            </a:pPr>
            <a:r>
              <a:rPr lang="en-US" sz="2600" dirty="0">
                <a:latin typeface="Times New Roman" pitchFamily="18" charset="0"/>
              </a:rPr>
              <a:t>   Top Down Integration testing</a:t>
            </a:r>
          </a:p>
          <a:p>
            <a:pPr lvl="4">
              <a:buClr>
                <a:schemeClr val="accent4"/>
              </a:buClr>
              <a:buBlip>
                <a:blip r:embed="rId3"/>
              </a:buBlip>
              <a:defRPr/>
            </a:pPr>
            <a:r>
              <a:rPr lang="en-US" sz="2600" dirty="0">
                <a:latin typeface="Times New Roman" pitchFamily="18" charset="0"/>
              </a:rPr>
              <a:t>   Bottom Up Integration testing</a:t>
            </a:r>
          </a:p>
          <a:p>
            <a:pPr lvl="4">
              <a:buClr>
                <a:schemeClr val="accent4"/>
              </a:buClr>
              <a:buBlip>
                <a:blip r:embed="rId3"/>
              </a:buBlip>
              <a:defRPr/>
            </a:pPr>
            <a:r>
              <a:rPr lang="en-US" sz="2600" dirty="0">
                <a:latin typeface="Times New Roman" pitchFamily="18" charset="0"/>
              </a:rPr>
              <a:t>   Mixed Integration testing</a:t>
            </a:r>
          </a:p>
          <a:p>
            <a:pPr>
              <a:buNone/>
              <a:defRPr/>
            </a:pPr>
            <a:endParaRPr lang="en-US" dirty="0">
              <a:latin typeface="Garamond" pitchFamily="18" charset="0"/>
            </a:endParaRPr>
          </a:p>
          <a:p>
            <a:pPr>
              <a:buNone/>
              <a:defRPr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What is Software Testing 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Objectives of Testing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Goals of Testing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Testing  Methodologies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Software Testing lifecycle – Phases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Testing Levels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Types of Performance Testing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Conclusion</a:t>
            </a:r>
            <a:br>
              <a:rPr lang="en-US" b="1" dirty="0">
                <a:latin typeface="Times New Roman" pitchFamily="18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System testing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</a:rPr>
              <a:t>The system as a whole is tested to uncover requirement  errors.</a:t>
            </a:r>
          </a:p>
          <a:p>
            <a:r>
              <a:rPr lang="en-US" dirty="0">
                <a:latin typeface="Times New Roman" pitchFamily="18" charset="0"/>
              </a:rPr>
              <a:t> Verifies that all system elements work properly and that overall system function and performance has been achieved.</a:t>
            </a:r>
          </a:p>
          <a:p>
            <a:r>
              <a:rPr lang="en-US" b="1" dirty="0">
                <a:latin typeface="Times New Roman" pitchFamily="18" charset="0"/>
              </a:rPr>
              <a:t>Types:</a:t>
            </a:r>
          </a:p>
          <a:p>
            <a:pPr>
              <a:buFontTx/>
              <a:buBlip>
                <a:blip r:embed="rId2"/>
              </a:buBlip>
            </a:pPr>
            <a:r>
              <a:rPr lang="en-US" dirty="0">
                <a:latin typeface="Times New Roman" pitchFamily="18" charset="0"/>
              </a:rPr>
              <a:t>   Alpha Testing</a:t>
            </a:r>
          </a:p>
          <a:p>
            <a:pPr>
              <a:buFontTx/>
              <a:buBlip>
                <a:blip r:embed="rId2"/>
              </a:buBlip>
            </a:pPr>
            <a:r>
              <a:rPr lang="en-US" dirty="0">
                <a:latin typeface="Times New Roman" pitchFamily="18" charset="0"/>
              </a:rPr>
              <a:t>   Beta Testing</a:t>
            </a:r>
          </a:p>
          <a:p>
            <a:pPr>
              <a:buFontTx/>
              <a:buBlip>
                <a:blip r:embed="rId2"/>
              </a:buBlip>
            </a:pPr>
            <a:r>
              <a:rPr lang="en-US" dirty="0">
                <a:latin typeface="Times New Roman" pitchFamily="18" charset="0"/>
              </a:rPr>
              <a:t>   Acceptance Testing</a:t>
            </a:r>
          </a:p>
          <a:p>
            <a:pPr>
              <a:buFontTx/>
              <a:buBlip>
                <a:blip r:embed="rId2"/>
              </a:buBlip>
            </a:pPr>
            <a:r>
              <a:rPr lang="en-US" dirty="0">
                <a:latin typeface="Times New Roman" pitchFamily="18" charset="0"/>
              </a:rPr>
              <a:t>   Performance Testing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en-US" dirty="0"/>
              <a:t> </a:t>
            </a:r>
          </a:p>
          <a:p>
            <a:pPr>
              <a:buNone/>
              <a:defRPr/>
            </a:pP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                        </a:t>
            </a:r>
            <a:r>
              <a:rPr lang="en-US" sz="3600" b="1" dirty="0">
                <a:latin typeface="Calibri" pitchFamily="34" charset="0"/>
              </a:rPr>
              <a:t>Alpha Testing  </a:t>
            </a:r>
          </a:p>
          <a:p>
            <a:pPr>
              <a:buNone/>
              <a:defRPr/>
            </a:pPr>
            <a:r>
              <a:rPr lang="en-US" dirty="0">
                <a:latin typeface="Times New Roman" pitchFamily="18" charset="0"/>
              </a:rPr>
              <a:t> It is carried out by the test team within the developing   organization .</a:t>
            </a:r>
          </a:p>
          <a:p>
            <a:pPr>
              <a:buNone/>
              <a:defRPr/>
            </a:pPr>
            <a:endParaRPr lang="en-US" sz="20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2000" dirty="0"/>
              <a:t>			 </a:t>
            </a:r>
            <a:r>
              <a:rPr lang="en-US" sz="3600" b="1" dirty="0">
                <a:latin typeface="Calibri" pitchFamily="34" charset="0"/>
              </a:rPr>
              <a:t>Beta Testing</a:t>
            </a:r>
          </a:p>
          <a:p>
            <a:pPr>
              <a:buNone/>
              <a:defRPr/>
            </a:pPr>
            <a:r>
              <a:rPr lang="en-US" dirty="0">
                <a:latin typeface="Times New Roman" pitchFamily="18" charset="0"/>
              </a:rPr>
              <a:t>It is performed by a selected group of  friendly customers.</a:t>
            </a:r>
          </a:p>
          <a:p>
            <a:pPr>
              <a:buNone/>
              <a:defRPr/>
            </a:pPr>
            <a:endParaRPr lang="en-US" sz="24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2000" dirty="0"/>
              <a:t> 			</a:t>
            </a:r>
            <a:r>
              <a:rPr lang="en-US" sz="3600" b="1" dirty="0">
                <a:latin typeface="Calibri" pitchFamily="34" charset="0"/>
              </a:rPr>
              <a:t> Acceptance Testing</a:t>
            </a:r>
          </a:p>
          <a:p>
            <a:pPr>
              <a:buNone/>
              <a:defRPr/>
            </a:pPr>
            <a:r>
              <a:rPr lang="en-US" dirty="0">
                <a:latin typeface="Times New Roman" pitchFamily="18" charset="0"/>
              </a:rPr>
              <a:t>It is performed by the customer to determine whether to accept or reject the delivery of the system.</a:t>
            </a:r>
          </a:p>
          <a:p>
            <a:pPr>
              <a:buNone/>
              <a:defRPr/>
            </a:pPr>
            <a:endParaRPr lang="en-US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2000" dirty="0"/>
              <a:t>                                     </a:t>
            </a:r>
            <a:r>
              <a:rPr lang="en-US" sz="3600" b="1" dirty="0">
                <a:latin typeface="Calibri" pitchFamily="34" charset="0"/>
              </a:rPr>
              <a:t>Performance Testing</a:t>
            </a:r>
          </a:p>
          <a:p>
            <a:pPr>
              <a:buNone/>
              <a:defRPr/>
            </a:pPr>
            <a:r>
              <a:rPr lang="en-US" dirty="0">
                <a:latin typeface="Times New Roman" pitchFamily="18" charset="0"/>
              </a:rPr>
              <a:t>It is carried out to check whether the system meets the nonfunctional requirements identified in the SRS document.</a:t>
            </a:r>
          </a:p>
          <a:p>
            <a:pPr>
              <a:buNone/>
              <a:defRPr/>
            </a:pPr>
            <a:r>
              <a:rPr lang="en-US" sz="2000" dirty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239000" cy="1143000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b="1" dirty="0"/>
              <a:t>Types of Performance Testing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dirty="0"/>
              <a:t>          </a:t>
            </a:r>
            <a:r>
              <a:rPr lang="en-US" dirty="0">
                <a:latin typeface="Times New Roman" pitchFamily="18" charset="0"/>
              </a:rPr>
              <a:t>Stress Testing</a:t>
            </a:r>
          </a:p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         Volume Testing</a:t>
            </a:r>
          </a:p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         Configuration Testing</a:t>
            </a:r>
          </a:p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         Compatibility Testing</a:t>
            </a:r>
          </a:p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         Regression Testing</a:t>
            </a:r>
          </a:p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         Recovery Testing</a:t>
            </a:r>
          </a:p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         Maintenance Testing</a:t>
            </a:r>
          </a:p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         Documentation Testing</a:t>
            </a:r>
          </a:p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         Usability Testing</a:t>
            </a:r>
          </a:p>
          <a:p>
            <a:pPr>
              <a:buNone/>
              <a:defRPr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</a:rPr>
              <a:t> In order to be cost effective, the testing must be concentrated on areas where it will be most effective.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</a:rPr>
              <a:t> The testing should be planned such that when testing is stopped for whatever reason, the most effective testing in the time allotted has already been done.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</a:rPr>
              <a:t> The absence of an organizational testing policy may result in too much effort and money will be spent on testing, attempting to achieve a level of quality that is impossible or unnecessary.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Times New Roman" pitchFamily="18" charset="0"/>
            </a:endParaRPr>
          </a:p>
          <a:p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cs typeface="Times New Roman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hlinkClick r:id="rId2"/>
              </a:rPr>
              <a:t>www.google.com</a:t>
            </a:r>
            <a:endParaRPr lang="en-US" dirty="0"/>
          </a:p>
          <a:p>
            <a:pPr>
              <a:defRPr/>
            </a:pPr>
            <a:r>
              <a:rPr lang="en-US" dirty="0">
                <a:hlinkClick r:id="rId3"/>
              </a:rPr>
              <a:t>www.wikipedia.com</a:t>
            </a:r>
            <a:endParaRPr lang="en-US" dirty="0"/>
          </a:p>
          <a:p>
            <a:pPr>
              <a:defRPr/>
            </a:pPr>
            <a:r>
              <a:rPr lang="en-US" dirty="0">
                <a:hlinkClick r:id="rId4"/>
              </a:rPr>
              <a:t>www.studymafia.org</a:t>
            </a: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057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                 </a:t>
            </a:r>
            <a:r>
              <a:rPr lang="en-US" sz="9600" dirty="0"/>
              <a:t>Thanks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Testing is a process used to help identify the correctness, completeness and quality of developed computer software. With that in mind, testing can never completely establish the correctness of computer software. 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There are many approaches to software testing from using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alm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tools to automated testing, but effective testing of complex products is essentially a process of investigation, not merely a matter of creating and following rote procedure.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/>
              <a:t>What is Software Testing?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200" dirty="0"/>
              <a:t>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Executing software in a simulated or real environment, using inputs selected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somehow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Objectives of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Uncover as many as errors (or bugs) as possible in a given product.</a:t>
            </a:r>
          </a:p>
          <a:p>
            <a:pPr>
              <a:buNone/>
              <a:defRPr/>
            </a:pPr>
            <a:endParaRPr lang="en-US" dirty="0">
              <a:latin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Demonstrate a given software product matching its requirement specifications.</a:t>
            </a:r>
            <a:br>
              <a:rPr lang="en-US" dirty="0">
                <a:latin typeface="Times New Roman" pitchFamily="18" charset="0"/>
              </a:rPr>
            </a:br>
            <a:br>
              <a:rPr lang="en-US" dirty="0">
                <a:latin typeface="Times New Roman" pitchFamily="18" charset="0"/>
              </a:rPr>
            </a:br>
            <a:r>
              <a:rPr lang="en-US" dirty="0">
                <a:latin typeface="Times New Roman" pitchFamily="18" charset="0"/>
              </a:rPr>
              <a:t>  </a:t>
            </a:r>
          </a:p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Validate the quality of a software testing using the minimum cost and efforts.</a:t>
            </a:r>
            <a:br>
              <a:rPr lang="en-US" dirty="0">
                <a:latin typeface="Times New Roman" pitchFamily="18" charset="0"/>
              </a:rPr>
            </a:br>
            <a:br>
              <a:rPr lang="en-US" dirty="0">
                <a:latin typeface="Times New Roman" pitchFamily="18" charset="0"/>
              </a:rPr>
            </a:br>
            <a:r>
              <a:rPr lang="en-US" dirty="0">
                <a:latin typeface="Times New Roman" pitchFamily="18" charset="0"/>
              </a:rPr>
              <a:t> </a:t>
            </a:r>
          </a:p>
          <a:p>
            <a:pPr>
              <a:buBlip>
                <a:blip r:embed="rId2"/>
              </a:buBlip>
              <a:defRPr/>
            </a:pPr>
            <a:r>
              <a:rPr lang="en-US" dirty="0">
                <a:latin typeface="Times New Roman" pitchFamily="18" charset="0"/>
              </a:rPr>
              <a:t> Generate high quality test cases, perform effective tests, and  issue correct and helpful problem reports.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229600" cy="1295400"/>
          </a:xfrm>
        </p:spPr>
        <p:txBody>
          <a:bodyPr>
            <a:noAutofit/>
          </a:bodyPr>
          <a:lstStyle/>
          <a:p>
            <a:br>
              <a:rPr lang="en-US" b="1" dirty="0">
                <a:cs typeface="Times New Roman" pitchFamily="18" charset="0"/>
              </a:rPr>
            </a:br>
            <a:br>
              <a:rPr lang="en-US" b="1" dirty="0">
                <a:cs typeface="Times New Roman" pitchFamily="18" charset="0"/>
              </a:rPr>
            </a:br>
            <a:br>
              <a:rPr lang="en-US" b="1" dirty="0">
                <a:cs typeface="Times New Roman" pitchFamily="18" charset="0"/>
              </a:rPr>
            </a:br>
            <a:r>
              <a:rPr lang="en-US" b="1" dirty="0">
                <a:cs typeface="Times New Roman" pitchFamily="18" charset="0"/>
              </a:rPr>
              <a:t>      </a:t>
            </a:r>
            <a:r>
              <a:rPr lang="en-US" b="1" dirty="0">
                <a:cs typeface="Calibri" pitchFamily="34" charset="0"/>
              </a:rPr>
              <a:t>Error, Bug, Fault &amp;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>
                <a:schemeClr val="hlink"/>
              </a:buClr>
              <a:buNone/>
              <a:defRPr/>
            </a:pPr>
            <a:r>
              <a:rPr lang="en-US" b="1" dirty="0">
                <a:latin typeface="Times New Roman" pitchFamily="18" charset="0"/>
              </a:rPr>
              <a:t>Error : </a:t>
            </a:r>
            <a:r>
              <a:rPr lang="en-US" dirty="0">
                <a:latin typeface="Times New Roman" pitchFamily="18" charset="0"/>
              </a:rPr>
              <a:t>It is a human action that produces the incorrect       result that produces a fault.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None/>
              <a:defRPr/>
            </a:pPr>
            <a:r>
              <a:rPr lang="en-US" b="1" dirty="0">
                <a:latin typeface="Times New Roman" pitchFamily="18" charset="0"/>
              </a:rPr>
              <a:t>Bug : </a:t>
            </a:r>
            <a:r>
              <a:rPr lang="en-US" dirty="0">
                <a:latin typeface="Times New Roman" pitchFamily="18" charset="0"/>
              </a:rPr>
              <a:t>The presence of error at the time of execution of the software.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None/>
              <a:defRPr/>
            </a:pPr>
            <a:r>
              <a:rPr lang="en-US" b="1" dirty="0">
                <a:latin typeface="Times New Roman" pitchFamily="18" charset="0"/>
              </a:rPr>
              <a:t>Fault  : </a:t>
            </a:r>
            <a:r>
              <a:rPr lang="en-US" dirty="0">
                <a:latin typeface="Times New Roman" pitchFamily="18" charset="0"/>
              </a:rPr>
              <a:t>State of software caused by an error.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None/>
              <a:defRPr/>
            </a:pPr>
            <a:r>
              <a:rPr lang="en-US" b="1" dirty="0">
                <a:latin typeface="Times New Roman" pitchFamily="18" charset="0"/>
              </a:rPr>
              <a:t>Failure : </a:t>
            </a:r>
            <a:r>
              <a:rPr lang="en-US" dirty="0">
                <a:latin typeface="Times New Roman" pitchFamily="18" charset="0"/>
              </a:rPr>
              <a:t>Deviation of the software from its expected result. It is an event.</a:t>
            </a:r>
          </a:p>
          <a:p>
            <a:pPr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Goals of Testing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153400" cy="41148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Detect faults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Establish confidence in software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Evaluate properties of software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Reliability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Performance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Memory Usage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Security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Usability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Testing 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/>
          <a:lstStyle/>
          <a:p>
            <a:pPr lvl="0"/>
            <a:r>
              <a:rPr lang="en-US" dirty="0"/>
              <a:t>White box testing</a:t>
            </a:r>
          </a:p>
          <a:p>
            <a:pPr lvl="0"/>
            <a:r>
              <a:rPr lang="en-US" dirty="0"/>
              <a:t>Black-box testing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804863" indent="-454025">
              <a:defRPr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White box testing</a:t>
            </a:r>
          </a:p>
          <a:p>
            <a:pPr marL="804863" indent="-454025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Knowledge of the internal program design and code required.</a:t>
            </a:r>
          </a:p>
          <a:p>
            <a:pPr marL="804863" indent="-454025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Tests are based on coverage of code                     statements, branches, paths, conditions.</a:t>
            </a:r>
          </a:p>
          <a:p>
            <a:pPr marL="804863" indent="-454025">
              <a:buClr>
                <a:schemeClr val="tx1"/>
              </a:buClr>
              <a:buNone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804863" indent="-454025">
              <a:defRPr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Black box testing</a:t>
            </a:r>
          </a:p>
          <a:p>
            <a:pPr marL="804863" indent="-454025">
              <a:buFont typeface="Wingdings" pitchFamily="2" charset="2"/>
              <a:buChar char="§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 knowledge of internal program design or code required.</a:t>
            </a:r>
          </a:p>
          <a:p>
            <a:pPr marL="804863" indent="-454025">
              <a:buFont typeface="Wingdings" pitchFamily="2" charset="2"/>
              <a:buChar char="§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Tests are based on requirements and functionality.</a:t>
            </a:r>
          </a:p>
          <a:p>
            <a:pPr marL="804863" indent="-454025">
              <a:defRPr/>
            </a:pPr>
            <a:endParaRPr lang="en-US" sz="44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105</TotalTime>
  <Words>830</Words>
  <Application>Microsoft Office PowerPoint</Application>
  <PresentationFormat>On-screen Show (4:3)</PresentationFormat>
  <Paragraphs>149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Calibri</vt:lpstr>
      <vt:lpstr>Garamond</vt:lpstr>
      <vt:lpstr>Times New Roman</vt:lpstr>
      <vt:lpstr>Trebuchet MS</vt:lpstr>
      <vt:lpstr>Wingdings</vt:lpstr>
      <vt:lpstr>Wingdings 2</vt:lpstr>
      <vt:lpstr>Opulent</vt:lpstr>
      <vt:lpstr>PowerPoint Presentation</vt:lpstr>
      <vt:lpstr>Content</vt:lpstr>
      <vt:lpstr>Introduction</vt:lpstr>
      <vt:lpstr>What is Software Testing?</vt:lpstr>
      <vt:lpstr>Objectives of testing</vt:lpstr>
      <vt:lpstr>         Error, Bug, Fault &amp; Failure</vt:lpstr>
      <vt:lpstr>Goals of Testing</vt:lpstr>
      <vt:lpstr>Testing  Methodologies</vt:lpstr>
      <vt:lpstr>PowerPoint Presentation</vt:lpstr>
      <vt:lpstr>White-box Testing</vt:lpstr>
      <vt:lpstr>Black-box testing</vt:lpstr>
      <vt:lpstr>Software Testing lifecycle - Phases </vt:lpstr>
      <vt:lpstr>Requirements study </vt:lpstr>
      <vt:lpstr>Analysis &amp; Planning</vt:lpstr>
      <vt:lpstr>PowerPoint Presentation</vt:lpstr>
      <vt:lpstr>PowerPoint Presentation</vt:lpstr>
      <vt:lpstr>Testing Levels</vt:lpstr>
      <vt:lpstr>Unit testing</vt:lpstr>
      <vt:lpstr>Integration testing </vt:lpstr>
      <vt:lpstr>System testing </vt:lpstr>
      <vt:lpstr>PowerPoint Presentation</vt:lpstr>
      <vt:lpstr> Types of Performance Testing </vt:lpstr>
      <vt:lpstr>Conclusion</vt:lpstr>
      <vt:lpstr>Reference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Testing  An overview</dc:title>
  <dc:creator>user</dc:creator>
  <cp:lastModifiedBy>mokesh m</cp:lastModifiedBy>
  <cp:revision>18</cp:revision>
  <dcterms:created xsi:type="dcterms:W3CDTF">2006-08-16T00:00:00Z</dcterms:created>
  <dcterms:modified xsi:type="dcterms:W3CDTF">2024-01-10T13:49:48Z</dcterms:modified>
</cp:coreProperties>
</file>